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4" r:id="rId1"/>
  </p:sldMasterIdLst>
  <p:sldIdLst>
    <p:sldId id="260" r:id="rId2"/>
    <p:sldId id="299" r:id="rId3"/>
    <p:sldId id="256" r:id="rId4"/>
    <p:sldId id="303" r:id="rId5"/>
    <p:sldId id="301" r:id="rId6"/>
    <p:sldId id="302" r:id="rId7"/>
    <p:sldId id="298" r:id="rId8"/>
    <p:sldId id="288" r:id="rId9"/>
    <p:sldId id="2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65" d="100"/>
          <a:sy n="65" d="100"/>
        </p:scale>
        <p:origin x="-30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2441850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1002153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755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37700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4331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956840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589669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392959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235078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286378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4075629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41871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76237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83008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145728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323777-6226-40F0-A3E6-E29AC4439F74}"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73E07C-F1A1-4DEA-85E1-F3456623BD19}" type="slidenum">
              <a:rPr lang="en-US" smtClean="0"/>
              <a:t>‹#›</a:t>
            </a:fld>
            <a:endParaRPr lang="en-US" dirty="0"/>
          </a:p>
        </p:txBody>
      </p:sp>
    </p:spTree>
    <p:extLst>
      <p:ext uri="{BB962C8B-B14F-4D97-AF65-F5344CB8AC3E}">
        <p14:creationId xmlns:p14="http://schemas.microsoft.com/office/powerpoint/2010/main" val="214946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323777-6226-40F0-A3E6-E29AC4439F74}" type="datetimeFigureOut">
              <a:rPr lang="en-US" smtClean="0"/>
              <a:t>9/9/2016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173E07C-F1A1-4DEA-85E1-F3456623BD19}" type="slidenum">
              <a:rPr lang="en-US" smtClean="0"/>
              <a:t>‹#›</a:t>
            </a:fld>
            <a:endParaRPr lang="en-US" dirty="0"/>
          </a:p>
        </p:txBody>
      </p:sp>
    </p:spTree>
    <p:extLst>
      <p:ext uri="{BB962C8B-B14F-4D97-AF65-F5344CB8AC3E}">
        <p14:creationId xmlns:p14="http://schemas.microsoft.com/office/powerpoint/2010/main" val="1035605571"/>
      </p:ext>
    </p:extLst>
  </p:cSld>
  <p:clrMap bg1="dk1" tx1="lt1" bg2="dk2" tx2="lt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 id="2147484036" r:id="rId12"/>
    <p:sldLayoutId id="2147484037" r:id="rId13"/>
    <p:sldLayoutId id="2147484038" r:id="rId14"/>
    <p:sldLayoutId id="2147484039" r:id="rId15"/>
    <p:sldLayoutId id="21474840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6988" y="1966259"/>
            <a:ext cx="6612709" cy="4171398"/>
          </a:xfrm>
          <a:prstGeom prst="rect">
            <a:avLst/>
          </a:prstGeom>
        </p:spPr>
        <p:txBody>
          <a:bodyPr wrap="none">
            <a:spAutoFit/>
          </a:bodyPr>
          <a:lstStyle/>
          <a:p>
            <a:pPr algn="ctr">
              <a:lnSpc>
                <a:spcPct val="115000"/>
              </a:lnSpc>
              <a:spcAft>
                <a:spcPts val="1000"/>
              </a:spcAft>
            </a:pPr>
            <a:r>
              <a:rPr lang="en-US" sz="7200" b="1" dirty="0" smtClean="0"/>
              <a:t>What True</a:t>
            </a:r>
          </a:p>
          <a:p>
            <a:pPr algn="ctr">
              <a:lnSpc>
                <a:spcPct val="115000"/>
              </a:lnSpc>
              <a:spcAft>
                <a:spcPts val="1000"/>
              </a:spcAft>
            </a:pPr>
            <a:r>
              <a:rPr lang="en-US" sz="7200" b="1" dirty="0" smtClean="0"/>
              <a:t>Repentance Is</a:t>
            </a:r>
            <a:endParaRPr lang="en-US" sz="7200" dirty="0"/>
          </a:p>
          <a:p>
            <a:pPr algn="ctr">
              <a:lnSpc>
                <a:spcPct val="115000"/>
              </a:lnSpc>
              <a:spcAft>
                <a:spcPts val="1000"/>
              </a:spcAft>
            </a:pPr>
            <a:endParaRPr lang="en-US" sz="7200" b="1"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6144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42000"/>
                <a:hueMod val="42000"/>
                <a:satMod val="124000"/>
                <a:lumMod val="62000"/>
              </a:schemeClr>
              <a:schemeClr val="bg2">
                <a:tint val="96000"/>
                <a:satMod val="130000"/>
              </a:schemeClr>
            </a:duotone>
            <a:lum/>
          </a:blip>
          <a:srcRect/>
          <a:stretch>
            <a:fillRect/>
          </a:stretch>
        </a:blip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1070429" y="491671"/>
            <a:ext cx="10858500" cy="6083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endParaRPr lang="en-US" sz="800" dirty="0" smtClean="0"/>
          </a:p>
          <a:p>
            <a:pPr marL="0" indent="0">
              <a:buFont typeface="Wingdings 3" charset="2"/>
              <a:buNone/>
            </a:pPr>
            <a:endParaRPr lang="en-US" sz="800" dirty="0" smtClean="0"/>
          </a:p>
          <a:p>
            <a:pPr marL="0" indent="0" algn="ctr">
              <a:buFont typeface="Wingdings 3" charset="2"/>
              <a:buNone/>
            </a:pPr>
            <a:endParaRPr lang="en-US" sz="8800" dirty="0" smtClean="0">
              <a:latin typeface="Times New Roman" panose="02020603050405020304" pitchFamily="18" charset="0"/>
              <a:cs typeface="Times New Roman" panose="02020603050405020304" pitchFamily="18" charset="0"/>
            </a:endParaRPr>
          </a:p>
          <a:p>
            <a:pPr marL="0" indent="0">
              <a:buFont typeface="Wingdings 3" charset="2"/>
              <a:buNone/>
            </a:pPr>
            <a:endParaRPr lang="en-US" sz="800" dirty="0" smtClean="0"/>
          </a:p>
        </p:txBody>
      </p:sp>
      <p:sp>
        <p:nvSpPr>
          <p:cNvPr id="2" name="Content Placeholder 1"/>
          <p:cNvSpPr>
            <a:spLocks noGrp="1"/>
          </p:cNvSpPr>
          <p:nvPr>
            <p:ph idx="1"/>
          </p:nvPr>
        </p:nvSpPr>
        <p:spPr>
          <a:xfrm>
            <a:off x="444499" y="952500"/>
            <a:ext cx="11484429" cy="5622471"/>
          </a:xfrm>
        </p:spPr>
        <p:txBody>
          <a:bodyPr>
            <a:normAutofit/>
          </a:bodyPr>
          <a:lstStyle/>
          <a:p>
            <a:pPr marL="0" marR="0" indent="0" algn="ctr">
              <a:lnSpc>
                <a:spcPct val="115000"/>
              </a:lnSpc>
              <a:spcBef>
                <a:spcPts val="0"/>
              </a:spcBef>
              <a:spcAft>
                <a:spcPts val="1000"/>
              </a:spcAft>
              <a:buNone/>
            </a:pPr>
            <a:r>
              <a:rPr lang="en-US" sz="3600" dirty="0">
                <a:latin typeface="Calibri" panose="020F0502020204030204" pitchFamily="34" charset="0"/>
                <a:ea typeface="Calibri" panose="020F0502020204030204" pitchFamily="34" charset="0"/>
                <a:cs typeface="Times New Roman" panose="02020603050405020304" pitchFamily="18" charset="0"/>
              </a:rPr>
              <a:t>True repentance involves a change and that change is evidenced in three ways</a:t>
            </a:r>
            <a:r>
              <a:rPr lang="en-US" sz="3600" dirty="0" smtClean="0">
                <a:latin typeface="Calibri" panose="020F0502020204030204" pitchFamily="34" charset="0"/>
                <a:ea typeface="Calibri" panose="020F0502020204030204" pitchFamily="34" charset="0"/>
                <a:cs typeface="Times New Roman" panose="02020603050405020304" pitchFamily="18" charset="0"/>
              </a:rPr>
              <a:t>:</a:t>
            </a:r>
          </a:p>
          <a:p>
            <a:pPr marL="0" marR="0" indent="0" algn="ctr">
              <a:lnSpc>
                <a:spcPct val="115000"/>
              </a:lnSpc>
              <a:spcBef>
                <a:spcPts val="0"/>
              </a:spcBef>
              <a:spcAft>
                <a:spcPts val="1000"/>
              </a:spcAft>
              <a:buNone/>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400050" marR="0" indent="-742950" algn="ctr">
              <a:lnSpc>
                <a:spcPct val="115000"/>
              </a:lnSpc>
              <a:spcBef>
                <a:spcPts val="0"/>
              </a:spcBef>
              <a:spcAft>
                <a:spcPts val="1000"/>
              </a:spcAft>
              <a:buFont typeface="+mj-lt"/>
              <a:buAutoNum type="arabicPeriod"/>
            </a:pPr>
            <a:r>
              <a:rPr lang="en-US" sz="3600" dirty="0">
                <a:latin typeface="Calibri" panose="020F0502020204030204" pitchFamily="34" charset="0"/>
                <a:ea typeface="Calibri" panose="020F0502020204030204" pitchFamily="34" charset="0"/>
                <a:cs typeface="Times New Roman" panose="02020603050405020304" pitchFamily="18" charset="0"/>
              </a:rPr>
              <a:t>Intellectually: a change of mind</a:t>
            </a:r>
          </a:p>
          <a:p>
            <a:pPr marL="400050" marR="0" indent="-742950" algn="ctr">
              <a:lnSpc>
                <a:spcPct val="115000"/>
              </a:lnSpc>
              <a:spcBef>
                <a:spcPts val="0"/>
              </a:spcBef>
              <a:spcAft>
                <a:spcPts val="1000"/>
              </a:spcAft>
              <a:buFont typeface="+mj-lt"/>
              <a:buAutoNum type="arabicPeriod"/>
            </a:pPr>
            <a:r>
              <a:rPr lang="en-US" sz="3600" dirty="0">
                <a:latin typeface="Calibri" panose="020F0502020204030204" pitchFamily="34" charset="0"/>
                <a:ea typeface="Calibri" panose="020F0502020204030204" pitchFamily="34" charset="0"/>
                <a:cs typeface="Times New Roman" panose="02020603050405020304" pitchFamily="18" charset="0"/>
              </a:rPr>
              <a:t>Emotionally: a change of heart</a:t>
            </a:r>
          </a:p>
          <a:p>
            <a:pPr marL="400050" marR="0" indent="-742950" algn="ctr">
              <a:lnSpc>
                <a:spcPct val="115000"/>
              </a:lnSpc>
              <a:spcBef>
                <a:spcPts val="0"/>
              </a:spcBef>
              <a:spcAft>
                <a:spcPts val="1000"/>
              </a:spcAft>
              <a:buFont typeface="+mj-lt"/>
              <a:buAutoNum type="arabicPeriod"/>
            </a:pPr>
            <a:r>
              <a:rPr lang="en-US" sz="3600" dirty="0">
                <a:latin typeface="Calibri" panose="020F0502020204030204" pitchFamily="34" charset="0"/>
                <a:ea typeface="Calibri" panose="020F0502020204030204" pitchFamily="34" charset="0"/>
                <a:cs typeface="Times New Roman" panose="02020603050405020304" pitchFamily="18" charset="0"/>
              </a:rPr>
              <a:t>Volitionally: a change of will</a:t>
            </a:r>
          </a:p>
          <a:p>
            <a:pPr marL="742950" lvl="0" indent="-742950" algn="ctr">
              <a:buAutoNum type="arabicPeriod"/>
            </a:pPr>
            <a:endParaRPr lang="en-US" dirty="0"/>
          </a:p>
        </p:txBody>
      </p:sp>
    </p:spTree>
    <p:extLst>
      <p:ext uri="{BB962C8B-B14F-4D97-AF65-F5344CB8AC3E}">
        <p14:creationId xmlns:p14="http://schemas.microsoft.com/office/powerpoint/2010/main" val="272139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1521035"/>
            <a:ext cx="10401300" cy="2474524"/>
          </a:xfrm>
          <a:prstGeom prst="rect">
            <a:avLst/>
          </a:prstGeom>
        </p:spPr>
        <p:txBody>
          <a:bodyPr wrap="square">
            <a:spAutoFit/>
          </a:bodyPr>
          <a:lstStyle/>
          <a:p>
            <a:pPr algn="ctr"/>
            <a:endParaRPr lang="en-US" sz="7200" b="1" dirty="0" smtClean="0">
              <a:latin typeface="Algerian" panose="04020705040A02060702" pitchFamily="82" charset="0"/>
            </a:endParaRPr>
          </a:p>
          <a:p>
            <a:pPr algn="ctr">
              <a:lnSpc>
                <a:spcPct val="115000"/>
              </a:lnSpc>
              <a:spcAft>
                <a:spcPts val="1000"/>
              </a:spcAft>
            </a:pPr>
            <a:endParaRPr lang="en-US" sz="7200" dirty="0">
              <a:effectLst/>
              <a:latin typeface="Algerian" panose="04020705040A02060702" pitchFamily="82" charset="0"/>
              <a:ea typeface="Calibri" panose="020F0502020204030204" pitchFamily="34" charset="0"/>
              <a:cs typeface="Times New Roman" panose="02020603050405020304" pitchFamily="18" charset="0"/>
            </a:endParaRPr>
          </a:p>
        </p:txBody>
      </p:sp>
      <p:sp>
        <p:nvSpPr>
          <p:cNvPr id="8" name="Rectangle 7"/>
          <p:cNvSpPr/>
          <p:nvPr/>
        </p:nvSpPr>
        <p:spPr>
          <a:xfrm>
            <a:off x="342900" y="2066796"/>
            <a:ext cx="11430000" cy="3323987"/>
          </a:xfrm>
          <a:prstGeom prst="rect">
            <a:avLst/>
          </a:prstGeom>
          <a:noFill/>
        </p:spPr>
        <p:txBody>
          <a:bodyPr wrap="square">
            <a:spAutoFit/>
          </a:bodyPr>
          <a:lstStyle/>
          <a:p>
            <a:pPr lvl="0" algn="ctr"/>
            <a:r>
              <a:rPr lang="en-US" sz="9600" b="1" dirty="0"/>
              <a:t> </a:t>
            </a:r>
            <a:endParaRPr lang="en-US" sz="6600" dirty="0">
              <a:solidFill>
                <a:schemeClr val="bg1"/>
              </a:solidFill>
              <a:latin typeface="Times New Roman" panose="02020603050405020304" pitchFamily="18" charset="0"/>
              <a:cs typeface="Times New Roman" panose="02020603050405020304" pitchFamily="18" charset="0"/>
            </a:endParaRPr>
          </a:p>
          <a:p>
            <a:pPr algn="ctr"/>
            <a:endParaRPr lang="en-US" sz="6600" dirty="0">
              <a:latin typeface="Times New Roman" panose="02020603050405020304" pitchFamily="18" charset="0"/>
              <a:cs typeface="Times New Roman" panose="02020603050405020304" pitchFamily="18" charset="0"/>
            </a:endParaRPr>
          </a:p>
          <a:p>
            <a:pPr algn="ctr"/>
            <a:endParaRPr lang="en-US" sz="4800" dirty="0">
              <a:latin typeface="Times New Roman" panose="02020603050405020304" pitchFamily="18" charset="0"/>
              <a:cs typeface="Times New Roman" panose="02020603050405020304" pitchFamily="18" charset="0"/>
            </a:endParaRPr>
          </a:p>
        </p:txBody>
      </p:sp>
      <p:sp>
        <p:nvSpPr>
          <p:cNvPr id="3" name="Rectangle 2"/>
          <p:cNvSpPr/>
          <p:nvPr/>
        </p:nvSpPr>
        <p:spPr>
          <a:xfrm>
            <a:off x="222250" y="210026"/>
            <a:ext cx="11671300" cy="6695166"/>
          </a:xfrm>
          <a:prstGeom prst="rect">
            <a:avLst/>
          </a:prstGeom>
        </p:spPr>
        <p:txBody>
          <a:bodyPr wrap="square">
            <a:spAutoFit/>
          </a:bodyPr>
          <a:lstStyle/>
          <a:p>
            <a:pPr algn="ctr">
              <a:lnSpc>
                <a:spcPct val="115000"/>
              </a:lnSpc>
              <a:spcAft>
                <a:spcPts val="1000"/>
              </a:spcAft>
            </a:pPr>
            <a:r>
              <a:rPr lang="en-US" sz="4000" dirty="0" smtClean="0">
                <a:latin typeface="Calibri" panose="020F0502020204030204" pitchFamily="34" charset="0"/>
                <a:ea typeface="Calibri" panose="020F0502020204030204" pitchFamily="34" charset="0"/>
                <a:cs typeface="Times New Roman" panose="02020603050405020304" pitchFamily="18" charset="0"/>
              </a:rPr>
              <a:t>Enter </a:t>
            </a:r>
            <a:r>
              <a:rPr lang="en-US" sz="4000" dirty="0">
                <a:latin typeface="Calibri" panose="020F0502020204030204" pitchFamily="34" charset="0"/>
                <a:ea typeface="Calibri" panose="020F0502020204030204" pitchFamily="34" charset="0"/>
                <a:cs typeface="Times New Roman" panose="02020603050405020304" pitchFamily="18" charset="0"/>
              </a:rPr>
              <a:t>Luke 15:11-32</a:t>
            </a:r>
          </a:p>
          <a:p>
            <a:pPr marL="742950" marR="0" indent="-514350">
              <a:lnSpc>
                <a:spcPct val="115000"/>
              </a:lnSpc>
              <a:spcBef>
                <a:spcPts val="0"/>
              </a:spcBef>
              <a:spcAft>
                <a:spcPts val="0"/>
              </a:spcAft>
              <a:buAutoNum type="arabicPeriod"/>
            </a:pPr>
            <a:r>
              <a:rPr lang="en-US" sz="3200" dirty="0" smtClean="0">
                <a:latin typeface="Calibri" panose="020F0502020204030204" pitchFamily="34" charset="0"/>
                <a:ea typeface="Calibri" panose="020F0502020204030204" pitchFamily="34" charset="0"/>
                <a:cs typeface="Times New Roman" panose="02020603050405020304" pitchFamily="18" charset="0"/>
              </a:rPr>
              <a:t>The </a:t>
            </a:r>
            <a:r>
              <a:rPr lang="en-US" sz="3200" dirty="0">
                <a:latin typeface="Calibri" panose="020F0502020204030204" pitchFamily="34" charset="0"/>
                <a:ea typeface="Calibri" panose="020F0502020204030204" pitchFamily="34" charset="0"/>
                <a:cs typeface="Times New Roman" panose="02020603050405020304" pitchFamily="18" charset="0"/>
              </a:rPr>
              <a:t>spiritual state of the son: </a:t>
            </a:r>
            <a:r>
              <a:rPr lang="en-US" sz="3200" dirty="0" smtClean="0">
                <a:latin typeface="Calibri" panose="020F0502020204030204" pitchFamily="34" charset="0"/>
                <a:ea typeface="Calibri" panose="020F0502020204030204" pitchFamily="34" charset="0"/>
                <a:cs typeface="Times New Roman" panose="02020603050405020304" pitchFamily="18" charset="0"/>
              </a:rPr>
              <a:t>v.11-16</a:t>
            </a:r>
          </a:p>
          <a:p>
            <a:pPr marL="228600" marR="0">
              <a:lnSpc>
                <a:spcPct val="115000"/>
              </a:lnSpc>
              <a:spcBef>
                <a:spcPts val="0"/>
              </a:spcBef>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a</a:t>
            </a:r>
            <a:r>
              <a:rPr lang="en-US" sz="3200" dirty="0">
                <a:latin typeface="Calibri" panose="020F0502020204030204" pitchFamily="34" charset="0"/>
                <a:ea typeface="Calibri" panose="020F0502020204030204" pitchFamily="34" charset="0"/>
                <a:cs typeface="Times New Roman" panose="02020603050405020304" pitchFamily="18" charset="0"/>
              </a:rPr>
              <a:t>.    He was rebellious: </a:t>
            </a:r>
            <a:r>
              <a:rPr lang="en-US" sz="3200" dirty="0" smtClean="0">
                <a:latin typeface="Calibri" panose="020F0502020204030204" pitchFamily="34" charset="0"/>
                <a:ea typeface="Calibri" panose="020F0502020204030204" pitchFamily="34" charset="0"/>
                <a:cs typeface="Times New Roman" panose="02020603050405020304" pitchFamily="18" charset="0"/>
              </a:rPr>
              <a:t>v12</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b</a:t>
            </a:r>
            <a:r>
              <a:rPr lang="en-US" sz="3200" dirty="0">
                <a:latin typeface="Calibri" panose="020F0502020204030204" pitchFamily="34" charset="0"/>
                <a:ea typeface="Calibri" panose="020F0502020204030204" pitchFamily="34" charset="0"/>
                <a:cs typeface="Times New Roman" panose="02020603050405020304" pitchFamily="18" charset="0"/>
              </a:rPr>
              <a:t>.    His rebellion lead to his independent spirit: </a:t>
            </a:r>
            <a:r>
              <a:rPr lang="en-US" sz="3200" dirty="0" smtClean="0">
                <a:latin typeface="Calibri" panose="020F0502020204030204" pitchFamily="34" charset="0"/>
                <a:ea typeface="Calibri" panose="020F0502020204030204" pitchFamily="34" charset="0"/>
                <a:cs typeface="Times New Roman" panose="02020603050405020304" pitchFamily="18" charset="0"/>
              </a:rPr>
              <a:t>v.13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dirty="0" smtClean="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c.    Which leads to discontentment: </a:t>
            </a:r>
            <a:r>
              <a:rPr lang="en-US" sz="3200" dirty="0" smtClean="0">
                <a:latin typeface="Calibri" panose="020F0502020204030204" pitchFamily="34" charset="0"/>
                <a:ea typeface="Calibri" panose="020F0502020204030204" pitchFamily="34" charset="0"/>
                <a:cs typeface="Times New Roman" panose="02020603050405020304" pitchFamily="18" charset="0"/>
              </a:rPr>
              <a:t>v.13</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d</a:t>
            </a:r>
            <a:r>
              <a:rPr lang="en-US" sz="3200" dirty="0">
                <a:latin typeface="Calibri" panose="020F0502020204030204" pitchFamily="34" charset="0"/>
                <a:ea typeface="Calibri" panose="020F0502020204030204" pitchFamily="34" charset="0"/>
                <a:cs typeface="Times New Roman" panose="02020603050405020304" pitchFamily="18" charset="0"/>
              </a:rPr>
              <a:t>.    Which lead him to a life of dissatisfaction </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dirty="0" smtClean="0">
                <a:latin typeface="Calibri" panose="020F0502020204030204" pitchFamily="34" charset="0"/>
                <a:ea typeface="Calibri" panose="020F0502020204030204" pitchFamily="34" charset="0"/>
                <a:cs typeface="Times New Roman" panose="02020603050405020304" pitchFamily="18" charset="0"/>
              </a:rPr>
              <a:t>            and </a:t>
            </a:r>
            <a:r>
              <a:rPr lang="en-US" sz="3200" dirty="0">
                <a:latin typeface="Calibri" panose="020F0502020204030204" pitchFamily="34" charset="0"/>
                <a:ea typeface="Calibri" panose="020F0502020204030204" pitchFamily="34" charset="0"/>
                <a:cs typeface="Times New Roman" panose="02020603050405020304" pitchFamily="18" charset="0"/>
              </a:rPr>
              <a:t>disappointment: </a:t>
            </a:r>
            <a:r>
              <a:rPr lang="en-US" sz="3200" dirty="0" smtClean="0">
                <a:latin typeface="Calibri" panose="020F0502020204030204" pitchFamily="34" charset="0"/>
                <a:ea typeface="Calibri" panose="020F0502020204030204" pitchFamily="34" charset="0"/>
                <a:cs typeface="Times New Roman" panose="02020603050405020304" pitchFamily="18" charset="0"/>
              </a:rPr>
              <a:t>v.14</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1000"/>
              </a:spcAft>
            </a:pPr>
            <a:r>
              <a:rPr lang="en-US" sz="3200" dirty="0" smtClean="0">
                <a:latin typeface="Calibri" panose="020F0502020204030204" pitchFamily="34" charset="0"/>
                <a:ea typeface="Calibri" panose="020F0502020204030204" pitchFamily="34" charset="0"/>
                <a:cs typeface="Times New Roman" panose="02020603050405020304" pitchFamily="18" charset="0"/>
              </a:rPr>
              <a:t>     e</a:t>
            </a:r>
            <a:r>
              <a:rPr lang="en-US" sz="3200" dirty="0">
                <a:latin typeface="Calibri" panose="020F0502020204030204" pitchFamily="34" charset="0"/>
                <a:ea typeface="Calibri" panose="020F0502020204030204" pitchFamily="34" charset="0"/>
                <a:cs typeface="Times New Roman" panose="02020603050405020304" pitchFamily="18" charset="0"/>
              </a:rPr>
              <a:t>.    In the end he found himself in physical slavery: v. 15-16</a:t>
            </a:r>
          </a:p>
          <a:p>
            <a:pPr algn="ctr"/>
            <a:endParaRPr lang="en-US" sz="3200" dirty="0"/>
          </a:p>
          <a:p>
            <a:pPr lvl="0" algn="ct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387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300" y="757518"/>
            <a:ext cx="11366500" cy="5719482"/>
          </a:xfrm>
        </p:spPr>
        <p:txBody>
          <a:bodyPr>
            <a:noAutofit/>
          </a:bodyPr>
          <a:lstStyle/>
          <a:p>
            <a:pPr marL="0" indent="0">
              <a:buNone/>
            </a:pPr>
            <a:r>
              <a:rPr lang="en-US" sz="2800" dirty="0"/>
              <a:t> (2 Peter 2:19-21) </a:t>
            </a:r>
          </a:p>
          <a:p>
            <a:pPr marL="514350" indent="-514350">
              <a:buAutoNum type="arabicPeriod"/>
            </a:pPr>
            <a:r>
              <a:rPr lang="en-US" sz="2800" dirty="0" smtClean="0"/>
              <a:t>The </a:t>
            </a:r>
            <a:r>
              <a:rPr lang="en-US" sz="2800" dirty="0"/>
              <a:t>intellectual element: a change of </a:t>
            </a:r>
            <a:r>
              <a:rPr lang="en-US" sz="2800" dirty="0" smtClean="0"/>
              <a:t>mind</a:t>
            </a:r>
          </a:p>
          <a:p>
            <a:pPr marL="0" indent="0">
              <a:buNone/>
            </a:pPr>
            <a:endParaRPr lang="en-US" sz="2800" dirty="0"/>
          </a:p>
          <a:p>
            <a:pPr marL="0" indent="0">
              <a:buNone/>
            </a:pPr>
            <a:r>
              <a:rPr lang="en-US" sz="2800" dirty="0" smtClean="0"/>
              <a:t>         a</a:t>
            </a:r>
            <a:r>
              <a:rPr lang="en-US" sz="2800" dirty="0"/>
              <a:t>.   He was willing to surrender his rights as his father’s </a:t>
            </a:r>
            <a:r>
              <a:rPr lang="en-US" sz="2800" dirty="0" smtClean="0"/>
              <a:t>son</a:t>
            </a:r>
          </a:p>
          <a:p>
            <a:pPr marL="0" indent="0">
              <a:buNone/>
            </a:pPr>
            <a:r>
              <a:rPr lang="en-US" sz="2800" dirty="0" smtClean="0"/>
              <a:t>               </a:t>
            </a:r>
            <a:r>
              <a:rPr lang="en-US" sz="2800" dirty="0"/>
              <a:t>and take on the position of a servant.</a:t>
            </a:r>
          </a:p>
          <a:p>
            <a:pPr marL="0" indent="0">
              <a:buNone/>
            </a:pPr>
            <a:endParaRPr lang="en-US" sz="2800" dirty="0"/>
          </a:p>
          <a:p>
            <a:pPr marL="0" indent="0">
              <a:buNone/>
            </a:pPr>
            <a:r>
              <a:rPr lang="en-US" sz="2800" dirty="0" smtClean="0"/>
              <a:t>         b</a:t>
            </a:r>
            <a:r>
              <a:rPr lang="en-US" sz="2800" dirty="0"/>
              <a:t>. </a:t>
            </a:r>
            <a:r>
              <a:rPr lang="en-US" sz="2800" dirty="0" smtClean="0"/>
              <a:t>  </a:t>
            </a:r>
            <a:r>
              <a:rPr lang="en-US" sz="2800" dirty="0"/>
              <a:t>He demonstrated true humility and true repentance, </a:t>
            </a:r>
            <a:endParaRPr lang="en-US" sz="2800" dirty="0" smtClean="0"/>
          </a:p>
          <a:p>
            <a:pPr marL="0" indent="0">
              <a:buNone/>
            </a:pPr>
            <a:r>
              <a:rPr lang="en-US" sz="2800" dirty="0"/>
              <a:t> </a:t>
            </a:r>
            <a:r>
              <a:rPr lang="en-US" sz="2800" dirty="0" smtClean="0"/>
              <a:t>               not </a:t>
            </a:r>
            <a:r>
              <a:rPr lang="en-US" sz="2800" dirty="0"/>
              <a:t>based </a:t>
            </a:r>
            <a:r>
              <a:rPr lang="en-US" sz="2800" dirty="0" smtClean="0"/>
              <a:t>on what he said </a:t>
            </a:r>
            <a:r>
              <a:rPr lang="en-US" sz="2800" dirty="0"/>
              <a:t>but on what he was </a:t>
            </a:r>
            <a:r>
              <a:rPr lang="en-US" sz="2800" dirty="0" smtClean="0"/>
              <a:t>willing</a:t>
            </a:r>
          </a:p>
          <a:p>
            <a:pPr marL="0" indent="0">
              <a:buNone/>
            </a:pPr>
            <a:r>
              <a:rPr lang="en-US" sz="2800" dirty="0"/>
              <a:t> </a:t>
            </a:r>
            <a:r>
              <a:rPr lang="en-US" sz="2800" dirty="0" smtClean="0"/>
              <a:t>               </a:t>
            </a:r>
            <a:r>
              <a:rPr lang="en-US" sz="2800" dirty="0"/>
              <a:t>to do and eventually act upon.</a:t>
            </a:r>
          </a:p>
          <a:p>
            <a:pPr marL="0" indent="0">
              <a:buNone/>
            </a:pPr>
            <a:endParaRPr lang="en-US" sz="2800" dirty="0"/>
          </a:p>
        </p:txBody>
      </p:sp>
    </p:spTree>
    <p:extLst>
      <p:ext uri="{BB962C8B-B14F-4D97-AF65-F5344CB8AC3E}">
        <p14:creationId xmlns:p14="http://schemas.microsoft.com/office/powerpoint/2010/main" val="411100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0350" y="177800"/>
            <a:ext cx="11766550" cy="6273800"/>
          </a:xfrm>
        </p:spPr>
        <p:txBody>
          <a:bodyPr>
            <a:noAutofit/>
          </a:bodyPr>
          <a:lstStyle/>
          <a:p>
            <a:pPr marL="0" indent="0" algn="ctr">
              <a:buNone/>
            </a:pPr>
            <a:r>
              <a:rPr lang="en-US" sz="2800" dirty="0" smtClean="0"/>
              <a:t>  </a:t>
            </a:r>
          </a:p>
          <a:p>
            <a:pPr marL="0" indent="0" algn="ctr">
              <a:buNone/>
            </a:pPr>
            <a:endParaRPr lang="en-US" sz="2800" dirty="0"/>
          </a:p>
          <a:p>
            <a:pPr marL="0" indent="0" algn="ctr">
              <a:buNone/>
            </a:pPr>
            <a:endParaRPr lang="en-US" sz="2800" dirty="0"/>
          </a:p>
          <a:p>
            <a:pPr marL="0" indent="0">
              <a:buNone/>
            </a:pPr>
            <a:r>
              <a:rPr lang="en-US" sz="2800" dirty="0"/>
              <a:t> </a:t>
            </a:r>
            <a:r>
              <a:rPr lang="en-US" sz="2800" dirty="0" smtClean="0"/>
              <a:t>        c</a:t>
            </a:r>
            <a:r>
              <a:rPr lang="en-US" sz="2800" dirty="0"/>
              <a:t>.  He realizes he had no right to claim a blessing upon </a:t>
            </a:r>
            <a:r>
              <a:rPr lang="en-US" sz="2800" dirty="0" smtClean="0"/>
              <a:t>   </a:t>
            </a:r>
          </a:p>
          <a:p>
            <a:pPr marL="0" indent="0">
              <a:buNone/>
            </a:pPr>
            <a:r>
              <a:rPr lang="en-US" sz="2800" dirty="0" smtClean="0"/>
              <a:t>              </a:t>
            </a:r>
            <a:r>
              <a:rPr lang="en-US" sz="2800" dirty="0"/>
              <a:t>returning to his father’s household, only a life of service</a:t>
            </a:r>
            <a:r>
              <a:rPr lang="en-US" sz="2800" dirty="0" smtClean="0"/>
              <a:t>.</a:t>
            </a:r>
          </a:p>
          <a:p>
            <a:pPr marL="0" indent="0">
              <a:buNone/>
            </a:pPr>
            <a:endParaRPr lang="en-US" sz="2800" dirty="0"/>
          </a:p>
          <a:p>
            <a:pPr marL="0" indent="0">
              <a:buNone/>
            </a:pPr>
            <a:r>
              <a:rPr lang="en-US" sz="2800" dirty="0"/>
              <a:t>         d.  </a:t>
            </a:r>
            <a:r>
              <a:rPr lang="en-US" sz="2800" dirty="0" smtClean="0"/>
              <a:t>He </a:t>
            </a:r>
            <a:r>
              <a:rPr lang="en-US" sz="2800" dirty="0"/>
              <a:t>was willing to fall at his father’s feet and hope </a:t>
            </a:r>
            <a:r>
              <a:rPr lang="en-US" sz="2800" dirty="0" smtClean="0"/>
              <a:t>for</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a:t>forgiveness and mercy.</a:t>
            </a:r>
          </a:p>
          <a:p>
            <a:pPr marL="0" indent="0">
              <a:buNone/>
            </a:pPr>
            <a:r>
              <a:rPr lang="en-US" sz="2800" dirty="0"/>
              <a:t>   </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
        <p:nvSpPr>
          <p:cNvPr id="4" name="Content Placeholder 2"/>
          <p:cNvSpPr txBox="1">
            <a:spLocks/>
          </p:cNvSpPr>
          <p:nvPr/>
        </p:nvSpPr>
        <p:spPr>
          <a:xfrm>
            <a:off x="260350" y="177800"/>
            <a:ext cx="11576050" cy="6273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endParaRPr lang="en-US" sz="800" dirty="0" smtClean="0"/>
          </a:p>
          <a:p>
            <a:pPr marL="0" indent="0">
              <a:buFont typeface="Wingdings 3" charset="2"/>
              <a:buNone/>
            </a:pPr>
            <a:endParaRPr lang="en-US" sz="800" dirty="0" smtClean="0"/>
          </a:p>
          <a:p>
            <a:pPr marL="0" lvl="0" indent="0">
              <a:buNone/>
            </a:pPr>
            <a:endParaRPr lang="en-US" sz="8800" dirty="0" smtClean="0">
              <a:latin typeface="Times New Roman" panose="02020603050405020304" pitchFamily="18" charset="0"/>
              <a:cs typeface="Times New Roman" panose="02020603050405020304" pitchFamily="18" charset="0"/>
            </a:endParaRPr>
          </a:p>
          <a:p>
            <a:pPr marL="0" indent="0">
              <a:buFont typeface="Wingdings 3" charset="2"/>
              <a:buNone/>
            </a:pPr>
            <a:endParaRPr lang="en-US" sz="800" dirty="0" smtClean="0"/>
          </a:p>
        </p:txBody>
      </p:sp>
    </p:spTree>
    <p:extLst>
      <p:ext uri="{BB962C8B-B14F-4D97-AF65-F5344CB8AC3E}">
        <p14:creationId xmlns:p14="http://schemas.microsoft.com/office/powerpoint/2010/main" val="248644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700" y="292100"/>
            <a:ext cx="10706100" cy="5943600"/>
          </a:xfrm>
        </p:spPr>
        <p:txBody>
          <a:bodyPr>
            <a:normAutofit/>
          </a:bodyPr>
          <a:lstStyle/>
          <a:p>
            <a:pPr marL="0" lvl="0" indent="0">
              <a:buNone/>
            </a:pPr>
            <a:endParaRPr lang="en-US" sz="800" dirty="0"/>
          </a:p>
          <a:p>
            <a:pPr marL="0" indent="0">
              <a:buNone/>
            </a:pPr>
            <a:endParaRPr lang="en-US" sz="800" dirty="0" smtClean="0"/>
          </a:p>
          <a:p>
            <a:pPr marL="0" indent="0">
              <a:buNone/>
            </a:pPr>
            <a:endParaRPr lang="en-US" sz="800" dirty="0" smtClean="0"/>
          </a:p>
        </p:txBody>
      </p:sp>
      <p:sp>
        <p:nvSpPr>
          <p:cNvPr id="4" name="Content Placeholder 2"/>
          <p:cNvSpPr txBox="1">
            <a:spLocks/>
          </p:cNvSpPr>
          <p:nvPr/>
        </p:nvSpPr>
        <p:spPr>
          <a:xfrm>
            <a:off x="434521" y="444500"/>
            <a:ext cx="10944679" cy="5943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lgn="ctr">
              <a:buFont typeface="Wingdings 3" charset="2"/>
              <a:buNone/>
            </a:pPr>
            <a:endParaRPr lang="en-US" sz="2800" b="1" dirty="0" smtClean="0"/>
          </a:p>
          <a:p>
            <a:pPr marL="0" indent="0" algn="ctr">
              <a:buFont typeface="Wingdings 3" charset="2"/>
              <a:buNone/>
            </a:pPr>
            <a:endParaRPr lang="en-US" sz="2800" b="1" dirty="0"/>
          </a:p>
          <a:p>
            <a:pPr marL="0" lvl="0" indent="0" algn="ctr">
              <a:buNone/>
            </a:pPr>
            <a:r>
              <a:rPr lang="en-US" sz="4000" dirty="0"/>
              <a:t>This is exactly what conversion is all about: ending a life of slavery to sin through confession to the Father and faith in </a:t>
            </a:r>
            <a:endParaRPr lang="en-US" sz="4000" dirty="0" smtClean="0"/>
          </a:p>
          <a:p>
            <a:pPr marL="0" lvl="0" indent="0" algn="ctr">
              <a:buNone/>
            </a:pPr>
            <a:r>
              <a:rPr lang="en-US" sz="4000" dirty="0" smtClean="0"/>
              <a:t>Jesus </a:t>
            </a:r>
            <a:r>
              <a:rPr lang="en-US" sz="4000" dirty="0"/>
              <a:t>Christ and becoming a slave to righteousness, offering one’s body as a living sacrifice.</a:t>
            </a:r>
          </a:p>
          <a:p>
            <a:pPr marL="0" indent="0" algn="ctr">
              <a:buFont typeface="Wingdings 3" charset="2"/>
              <a:buNone/>
            </a:pPr>
            <a:endParaRPr lang="en-US" sz="4000" dirty="0" smtClean="0">
              <a:latin typeface="Times New Roman" panose="02020603050405020304" pitchFamily="18" charset="0"/>
              <a:cs typeface="Times New Roman" panose="02020603050405020304" pitchFamily="18" charset="0"/>
            </a:endParaRPr>
          </a:p>
          <a:p>
            <a:pPr marL="0" indent="0">
              <a:buFont typeface="Wingdings 3" charset="2"/>
              <a:buNone/>
            </a:pPr>
            <a:endParaRPr lang="en-US" sz="800" dirty="0" smtClean="0"/>
          </a:p>
        </p:txBody>
      </p:sp>
      <p:sp>
        <p:nvSpPr>
          <p:cNvPr id="5" name="Content Placeholder 2"/>
          <p:cNvSpPr txBox="1">
            <a:spLocks/>
          </p:cNvSpPr>
          <p:nvPr/>
        </p:nvSpPr>
        <p:spPr>
          <a:xfrm>
            <a:off x="434521" y="698500"/>
            <a:ext cx="10878457" cy="5689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Font typeface="Wingdings 3" charset="2"/>
              <a:buNone/>
            </a:pPr>
            <a:endParaRPr lang="en-US" sz="11200" dirty="0" smtClean="0">
              <a:latin typeface="Times New Roman" panose="02020603050405020304" pitchFamily="18" charset="0"/>
              <a:cs typeface="Times New Roman" panose="02020603050405020304" pitchFamily="18" charset="0"/>
            </a:endParaRPr>
          </a:p>
          <a:p>
            <a:pPr marL="0" indent="0">
              <a:buFont typeface="Wingdings 3" charset="2"/>
              <a:buNone/>
            </a:pPr>
            <a:endParaRPr lang="en-US" dirty="0"/>
          </a:p>
        </p:txBody>
      </p:sp>
    </p:spTree>
    <p:extLst>
      <p:ext uri="{BB962C8B-B14F-4D97-AF65-F5344CB8AC3E}">
        <p14:creationId xmlns:p14="http://schemas.microsoft.com/office/powerpoint/2010/main" val="2177659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5000" y="367690"/>
            <a:ext cx="10591800" cy="4893647"/>
          </a:xfrm>
          <a:prstGeom prst="rect">
            <a:avLst/>
          </a:prstGeom>
        </p:spPr>
        <p:txBody>
          <a:bodyPr wrap="square">
            <a:spAutoFit/>
          </a:bodyPr>
          <a:lstStyle/>
          <a:p>
            <a:pPr algn="ctr"/>
            <a:endParaRPr lang="en-US" sz="3200" dirty="0" smtClean="0"/>
          </a:p>
          <a:p>
            <a:pPr algn="ctr"/>
            <a:endParaRPr lang="en-US" sz="3200" dirty="0" smtClean="0"/>
          </a:p>
          <a:p>
            <a:pPr algn="ctr"/>
            <a:endParaRPr lang="en-US" sz="3200" dirty="0" smtClean="0"/>
          </a:p>
          <a:p>
            <a:r>
              <a:rPr lang="en-US" sz="3600" dirty="0"/>
              <a:t> </a:t>
            </a:r>
            <a:r>
              <a:rPr lang="en-US" sz="3600" dirty="0" smtClean="0"/>
              <a:t>      1.   </a:t>
            </a:r>
            <a:r>
              <a:rPr lang="en-US" sz="3600" dirty="0"/>
              <a:t>The emotional element</a:t>
            </a:r>
            <a:r>
              <a:rPr lang="en-US" sz="3600" dirty="0" smtClean="0"/>
              <a:t>:</a:t>
            </a:r>
          </a:p>
          <a:p>
            <a:r>
              <a:rPr lang="en-US" sz="3600" dirty="0"/>
              <a:t> </a:t>
            </a:r>
            <a:r>
              <a:rPr lang="en-US" sz="3600" dirty="0" smtClean="0"/>
              <a:t>            </a:t>
            </a:r>
            <a:r>
              <a:rPr lang="en-US" sz="3600" dirty="0"/>
              <a:t>a change </a:t>
            </a:r>
            <a:r>
              <a:rPr lang="en-US" sz="3600" dirty="0" smtClean="0"/>
              <a:t>of heart</a:t>
            </a:r>
            <a:endParaRPr lang="en-US" sz="3600" dirty="0"/>
          </a:p>
          <a:p>
            <a:endParaRPr lang="en-US" sz="3600" dirty="0"/>
          </a:p>
          <a:p>
            <a:r>
              <a:rPr lang="en-US" sz="3600" dirty="0" smtClean="0"/>
              <a:t>             “</a:t>
            </a:r>
            <a:r>
              <a:rPr lang="en-US" sz="3600" dirty="0"/>
              <a:t>I have sinned” v. 18</a:t>
            </a:r>
          </a:p>
          <a:p>
            <a:r>
              <a:rPr lang="en-US" sz="3600" dirty="0"/>
              <a:t> </a:t>
            </a:r>
          </a:p>
          <a:p>
            <a:r>
              <a:rPr lang="en-US" sz="3600" dirty="0"/>
              <a:t> </a:t>
            </a:r>
          </a:p>
        </p:txBody>
      </p:sp>
    </p:spTree>
    <p:extLst>
      <p:ext uri="{BB962C8B-B14F-4D97-AF65-F5344CB8AC3E}">
        <p14:creationId xmlns:p14="http://schemas.microsoft.com/office/powerpoint/2010/main" val="1805974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8500"/>
            <a:ext cx="11226799" cy="5562600"/>
          </a:xfrm>
        </p:spPr>
        <p:txBody>
          <a:bodyPr/>
          <a:lstStyle/>
          <a:p>
            <a:r>
              <a:rPr lang="en-US" sz="2400" dirty="0"/>
              <a:t> </a:t>
            </a:r>
            <a:r>
              <a:rPr lang="en-US" sz="3200" dirty="0">
                <a:solidFill>
                  <a:schemeClr val="tx1"/>
                </a:solidFill>
              </a:rPr>
              <a:t>2.   The volitional element</a:t>
            </a:r>
            <a:r>
              <a:rPr lang="en-US" sz="3200" dirty="0" smtClean="0">
                <a:solidFill>
                  <a:schemeClr val="tx1"/>
                </a:solidFill>
              </a:rPr>
              <a:t>: a changed will</a:t>
            </a:r>
            <a:br>
              <a:rPr lang="en-US" sz="3200" dirty="0" smtClean="0">
                <a:solidFill>
                  <a:schemeClr val="tx1"/>
                </a:solidFill>
              </a:rPr>
            </a:br>
            <a:r>
              <a:rPr lang="en-US" sz="3200" dirty="0">
                <a:solidFill>
                  <a:schemeClr val="tx1"/>
                </a:solidFill>
              </a:rPr>
              <a:t/>
            </a:r>
            <a:br>
              <a:rPr lang="en-US" sz="3200" dirty="0">
                <a:solidFill>
                  <a:schemeClr val="tx1"/>
                </a:solidFill>
              </a:rPr>
            </a:br>
            <a:r>
              <a:rPr lang="en-US" sz="2400" dirty="0" smtClean="0">
                <a:solidFill>
                  <a:schemeClr val="tx1"/>
                </a:solidFill>
              </a:rPr>
              <a:t>       </a:t>
            </a:r>
            <a:r>
              <a:rPr lang="en-US" sz="2400" dirty="0">
                <a:solidFill>
                  <a:schemeClr val="tx1"/>
                </a:solidFill>
              </a:rPr>
              <a:t>“I will arise and go to my father” </a:t>
            </a:r>
            <a:r>
              <a:rPr lang="en-US" sz="2400" dirty="0" smtClean="0">
                <a:solidFill>
                  <a:schemeClr val="tx1"/>
                </a:solidFill>
              </a:rPr>
              <a:t>v.18</a:t>
            </a:r>
            <a:r>
              <a:rPr lang="en-US" sz="2400" dirty="0">
                <a:solidFill>
                  <a:schemeClr val="tx1"/>
                </a:solidFill>
              </a:rPr>
              <a:t> </a:t>
            </a:r>
            <a:r>
              <a:rPr lang="en-US" sz="2400" dirty="0" smtClean="0">
                <a:solidFill>
                  <a:schemeClr val="tx1"/>
                </a:solidFill>
              </a:rPr>
              <a:t>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This </a:t>
            </a:r>
            <a:r>
              <a:rPr lang="en-US" sz="2400" dirty="0">
                <a:solidFill>
                  <a:schemeClr val="tx1"/>
                </a:solidFill>
              </a:rPr>
              <a:t>is where the Holy Spirit:</a:t>
            </a:r>
            <a:br>
              <a:rPr lang="en-US" sz="2400" dirty="0">
                <a:solidFill>
                  <a:schemeClr val="tx1"/>
                </a:solidFill>
              </a:rPr>
            </a:br>
            <a:r>
              <a:rPr lang="en-US" sz="2400" dirty="0">
                <a:solidFill>
                  <a:schemeClr val="tx1"/>
                </a:solidFill>
              </a:rPr>
              <a:t> </a:t>
            </a:r>
            <a:br>
              <a:rPr lang="en-US" sz="2400" dirty="0">
                <a:solidFill>
                  <a:schemeClr val="tx1"/>
                </a:solidFill>
              </a:rPr>
            </a:br>
            <a:r>
              <a:rPr lang="en-US" sz="2400" dirty="0" smtClean="0">
                <a:solidFill>
                  <a:schemeClr val="tx1"/>
                </a:solidFill>
              </a:rPr>
              <a:t>      * </a:t>
            </a:r>
            <a:r>
              <a:rPr lang="en-US" sz="2400" dirty="0">
                <a:solidFill>
                  <a:schemeClr val="tx1"/>
                </a:solidFill>
              </a:rPr>
              <a:t>Awakens the lost to their sinful plight and position.</a:t>
            </a:r>
            <a:br>
              <a:rPr lang="en-US" sz="2400" dirty="0">
                <a:solidFill>
                  <a:schemeClr val="tx1"/>
                </a:solidFill>
              </a:rPr>
            </a:br>
            <a:r>
              <a:rPr lang="en-US" sz="2400" dirty="0">
                <a:solidFill>
                  <a:schemeClr val="tx1"/>
                </a:solidFill>
              </a:rPr>
              <a:t> </a:t>
            </a:r>
            <a:br>
              <a:rPr lang="en-US" sz="2400" dirty="0">
                <a:solidFill>
                  <a:schemeClr val="tx1"/>
                </a:solidFill>
              </a:rPr>
            </a:br>
            <a:r>
              <a:rPr lang="en-US" sz="2400" dirty="0" smtClean="0">
                <a:solidFill>
                  <a:schemeClr val="tx1"/>
                </a:solidFill>
              </a:rPr>
              <a:t>       *Convicts </a:t>
            </a:r>
            <a:r>
              <a:rPr lang="en-US" sz="2400" dirty="0">
                <a:solidFill>
                  <a:schemeClr val="tx1"/>
                </a:solidFill>
              </a:rPr>
              <a:t>us of our separation from </a:t>
            </a:r>
            <a:r>
              <a:rPr lang="en-US" sz="2400" dirty="0" smtClean="0">
                <a:solidFill>
                  <a:schemeClr val="tx1"/>
                </a:solidFill>
              </a:rPr>
              <a:t>God and </a:t>
            </a:r>
            <a:r>
              <a:rPr lang="en-US" sz="2400" dirty="0">
                <a:solidFill>
                  <a:schemeClr val="tx1"/>
                </a:solidFill>
              </a:rPr>
              <a:t>our condemned </a:t>
            </a:r>
            <a:r>
              <a:rPr lang="en-US" sz="2400" dirty="0" smtClean="0">
                <a:solidFill>
                  <a:schemeClr val="tx1"/>
                </a:solidFill>
              </a:rPr>
              <a:t>state.</a:t>
            </a:r>
            <a:r>
              <a:rPr lang="en-US" sz="2400" dirty="0">
                <a:solidFill>
                  <a:schemeClr val="tx1"/>
                </a:solidFill>
              </a:rPr>
              <a:t/>
            </a:r>
            <a:br>
              <a:rPr lang="en-US" sz="2400" dirty="0">
                <a:solidFill>
                  <a:schemeClr val="tx1"/>
                </a:solidFill>
              </a:rPr>
            </a:br>
            <a:r>
              <a:rPr lang="en-US" sz="2400" dirty="0">
                <a:solidFill>
                  <a:schemeClr val="tx1"/>
                </a:solidFill>
              </a:rPr>
              <a:t> </a:t>
            </a:r>
            <a:br>
              <a:rPr lang="en-US" sz="2400" dirty="0">
                <a:solidFill>
                  <a:schemeClr val="tx1"/>
                </a:solidFill>
              </a:rPr>
            </a:br>
            <a:r>
              <a:rPr lang="en-US" sz="2400" dirty="0" smtClean="0">
                <a:solidFill>
                  <a:schemeClr val="tx1"/>
                </a:solidFill>
              </a:rPr>
              <a:t>        *Reveals </a:t>
            </a:r>
            <a:r>
              <a:rPr lang="en-US" sz="2400" dirty="0">
                <a:solidFill>
                  <a:schemeClr val="tx1"/>
                </a:solidFill>
              </a:rPr>
              <a:t>the Savior</a:t>
            </a:r>
            <a:r>
              <a:rPr lang="en-US" sz="2400" dirty="0" smtClean="0">
                <a:solidFill>
                  <a:schemeClr val="tx1"/>
                </a:solidFill>
              </a:rPr>
              <a:t>. </a:t>
            </a:r>
            <a:r>
              <a:rPr lang="en-US" sz="2400" dirty="0">
                <a:solidFill>
                  <a:schemeClr val="tx1"/>
                </a:solidFill>
              </a:rPr>
              <a:t>He stirs and compels the sinner to turn to Christ </a:t>
            </a:r>
            <a:r>
              <a:rPr lang="en-US" sz="2400" dirty="0" smtClean="0">
                <a:solidFill>
                  <a:schemeClr val="tx1"/>
                </a:solidFill>
              </a:rPr>
              <a:t>by</a:t>
            </a:r>
            <a:br>
              <a:rPr lang="en-US" sz="2400" dirty="0" smtClean="0">
                <a:solidFill>
                  <a:schemeClr val="tx1"/>
                </a:solidFill>
              </a:rPr>
            </a:br>
            <a:r>
              <a:rPr lang="en-US" sz="2400" dirty="0">
                <a:solidFill>
                  <a:schemeClr val="tx1"/>
                </a:solidFill>
              </a:rPr>
              <a:t> </a:t>
            </a:r>
            <a:r>
              <a:rPr lang="en-US" sz="2400" dirty="0" smtClean="0">
                <a:solidFill>
                  <a:schemeClr val="tx1"/>
                </a:solidFill>
              </a:rPr>
              <a:t>        </a:t>
            </a:r>
            <a:r>
              <a:rPr lang="en-US" sz="2400" dirty="0">
                <a:solidFill>
                  <a:schemeClr val="tx1"/>
                </a:solidFill>
              </a:rPr>
              <a:t>giving him a sense of sin and a desire to be saved.</a:t>
            </a: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1276543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400" y="409518"/>
            <a:ext cx="10833100" cy="6463308"/>
          </a:xfrm>
          <a:prstGeom prst="rect">
            <a:avLst/>
          </a:prstGeom>
        </p:spPr>
        <p:txBody>
          <a:bodyPr wrap="square">
            <a:spAutoFit/>
          </a:bodyPr>
          <a:lstStyle/>
          <a:p>
            <a:pPr marL="457200" marR="0">
              <a:lnSpc>
                <a:spcPct val="115000"/>
              </a:lnSpc>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How he came:</a:t>
            </a:r>
          </a:p>
          <a:p>
            <a:pPr marL="457200" marR="0">
              <a:lnSpc>
                <a:spcPct val="115000"/>
              </a:lnSpc>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15000"/>
              </a:lnSpc>
              <a:spcBef>
                <a:spcPts val="0"/>
              </a:spcBef>
              <a:spcAft>
                <a:spcPts val="0"/>
              </a:spcAft>
              <a:buFont typeface="Symbol" panose="05050102010706020507" pitchFamily="18" charset="2"/>
              <a:buChar char=""/>
            </a:pPr>
            <a:r>
              <a:rPr lang="en-US" sz="3200" dirty="0">
                <a:latin typeface="Calibri" panose="020F0502020204030204" pitchFamily="34" charset="0"/>
                <a:ea typeface="Calibri" panose="020F0502020204030204" pitchFamily="34" charset="0"/>
                <a:cs typeface="Times New Roman" panose="02020603050405020304" pitchFamily="18" charset="0"/>
              </a:rPr>
              <a:t>He came </a:t>
            </a:r>
            <a:r>
              <a:rPr lang="en-US" sz="3200" dirty="0" smtClean="0">
                <a:latin typeface="Calibri" panose="020F0502020204030204" pitchFamily="34" charset="0"/>
                <a:ea typeface="Calibri" panose="020F0502020204030204" pitchFamily="34" charset="0"/>
                <a:cs typeface="Times New Roman" panose="02020603050405020304" pitchFamily="18" charset="0"/>
              </a:rPr>
              <a:t>broken</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200" dirty="0">
                <a:latin typeface="Calibri" panose="020F0502020204030204" pitchFamily="34" charset="0"/>
                <a:ea typeface="Calibri" panose="020F0502020204030204" pitchFamily="34" charset="0"/>
                <a:cs typeface="Times New Roman" panose="02020603050405020304" pitchFamily="18" charset="0"/>
              </a:rPr>
              <a:t>He came with a humble </a:t>
            </a:r>
            <a:r>
              <a:rPr lang="en-US" sz="3200" dirty="0" smtClean="0">
                <a:latin typeface="Calibri" panose="020F0502020204030204" pitchFamily="34" charset="0"/>
                <a:ea typeface="Calibri" panose="020F0502020204030204" pitchFamily="34" charset="0"/>
                <a:cs typeface="Times New Roman" panose="02020603050405020304" pitchFamily="18" charset="0"/>
              </a:rPr>
              <a:t>spirit</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3200" dirty="0">
                <a:latin typeface="Calibri" panose="020F0502020204030204" pitchFamily="34" charset="0"/>
                <a:ea typeface="Calibri" panose="020F0502020204030204" pitchFamily="34" charset="0"/>
                <a:cs typeface="Times New Roman" panose="02020603050405020304" pitchFamily="18" charset="0"/>
              </a:rPr>
              <a:t>He came willing to confess</a:t>
            </a:r>
          </a:p>
          <a:p>
            <a:pPr marL="457200" marR="0">
              <a:lnSpc>
                <a:spcPct val="115000"/>
              </a:lnSpc>
              <a:spcBef>
                <a:spcPts val="0"/>
              </a:spcBef>
              <a:spcAft>
                <a:spcPts val="0"/>
              </a:spcAft>
            </a:pPr>
            <a:r>
              <a:rPr lang="en-US" sz="3200" dirty="0">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15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Romans  10:9-10; “That if we confess with our mouth the Lord Jesus, and believe in our hearts that God has raised Him from the dead, we will be saved. For with the heart man believes unto righteousness; and with the mouth </a:t>
            </a:r>
            <a:r>
              <a:rPr lang="en-US" sz="2800" dirty="0" smtClean="0">
                <a:latin typeface="Calibri" panose="020F0502020204030204" pitchFamily="34" charset="0"/>
                <a:ea typeface="Calibri" panose="020F0502020204030204" pitchFamily="34" charset="0"/>
                <a:cs typeface="Times New Roman" panose="02020603050405020304" pitchFamily="18" charset="0"/>
              </a:rPr>
              <a:t>confession </a:t>
            </a:r>
            <a:r>
              <a:rPr lang="en-US" sz="2800" dirty="0">
                <a:latin typeface="Calibri" panose="020F0502020204030204" pitchFamily="34" charset="0"/>
                <a:ea typeface="Calibri" panose="020F0502020204030204" pitchFamily="34" charset="0"/>
                <a:cs typeface="Times New Roman" panose="02020603050405020304" pitchFamily="18" charset="0"/>
              </a:rPr>
              <a:t>is made unto salvation.”</a:t>
            </a:r>
          </a:p>
          <a:p>
            <a:pPr marL="457200" marR="0">
              <a:lnSpc>
                <a:spcPct val="115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marL="685800" marR="0">
              <a:lnSpc>
                <a:spcPct val="115000"/>
              </a:lnSpc>
              <a:spcBef>
                <a:spcPts val="0"/>
              </a:spcBef>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6929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3180</TotalTime>
  <Words>303</Words>
  <Application>Microsoft Office PowerPoint</Application>
  <PresentationFormat>Custom</PresentationFormat>
  <Paragraphs>63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   The volitional element: a changed will         “I will arise and go to my father” v.18            This is where the Holy Spirit:         * Awakens the lost to their sinful plight and position.          *Convicts us of our separation from God and our condemned state.           *Reveals the Savior. He stirs and compels the sinner to turn to Christ by          giving him a sense of sin and a desire to be saved.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Design for a Godly Wife Eph. 5:33</dc:title>
  <dc:creator>Grove Hill Baptist Church</dc:creator>
  <cp:lastModifiedBy>JGL</cp:lastModifiedBy>
  <cp:revision>222</cp:revision>
  <dcterms:created xsi:type="dcterms:W3CDTF">2014-10-16T17:30:46Z</dcterms:created>
  <dcterms:modified xsi:type="dcterms:W3CDTF">2016-09-09T20:56:53Z</dcterms:modified>
</cp:coreProperties>
</file>